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56" r:id="rId4"/>
    <p:sldId id="257" r:id="rId5"/>
    <p:sldId id="258" r:id="rId6"/>
    <p:sldId id="259" r:id="rId7"/>
    <p:sldId id="276" r:id="rId8"/>
    <p:sldId id="277" r:id="rId9"/>
    <p:sldId id="287" r:id="rId10"/>
    <p:sldId id="288" r:id="rId11"/>
    <p:sldId id="286" r:id="rId12"/>
    <p:sldId id="290" r:id="rId13"/>
    <p:sldId id="263" r:id="rId14"/>
    <p:sldId id="262" r:id="rId15"/>
    <p:sldId id="261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9910" y="0"/>
            <a:ext cx="5292090" cy="68586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346710"/>
            <a:ext cx="76206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7200" b="1" u="sng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AI - Project</a:t>
            </a:r>
            <a:endParaRPr lang="en-IN" altLang="en-US" sz="7200" b="1" u="sng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Text 0"/>
          <p:cNvSpPr/>
          <p:nvPr/>
        </p:nvSpPr>
        <p:spPr>
          <a:xfrm>
            <a:off x="2084070" y="1195070"/>
            <a:ext cx="3453765" cy="127571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7700"/>
              </a:lnSpc>
              <a:buNone/>
            </a:pPr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charset="0"/>
                <a:ea typeface="Unbounded Bold" pitchFamily="34" charset="-122"/>
                <a:cs typeface="Agency FB" panose="020B0503020202020204" charset="0"/>
              </a:rPr>
              <a:t>Othello (Reversi)</a:t>
            </a:r>
            <a:endParaRPr 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charset="0"/>
              <a:ea typeface="Unbounded Bold" pitchFamily="34" charset="-122"/>
              <a:cs typeface="Agency FB" panose="020B05030202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36270" y="2689860"/>
            <a:ext cx="67995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latin typeface="Arial Narrow" panose="020B0606020202030204" charset="0"/>
                <a:cs typeface="Arial Narrow" panose="020B0606020202030204" charset="0"/>
              </a:rPr>
              <a:t>Presentated by :</a:t>
            </a:r>
            <a:br>
              <a:rPr lang="en-IN" altLang="en-US" sz="2000">
                <a:latin typeface="Arial Narrow" panose="020B0606020202030204" charset="0"/>
                <a:cs typeface="Arial Narrow" panose="020B0606020202030204" charset="0"/>
              </a:rPr>
            </a:br>
            <a:r>
              <a:rPr lang="en-IN" altLang="en-US" sz="2000">
                <a:latin typeface="Arial Narrow" panose="020B0606020202030204" charset="0"/>
                <a:cs typeface="Arial Narrow" panose="020B0606020202030204" charset="0"/>
              </a:rPr>
              <a:t>	           Sohan Meshram (BT22CSD013)</a:t>
            </a:r>
            <a:endParaRPr lang="en-IN" altLang="en-US" sz="2000">
              <a:latin typeface="Arial Narrow" panose="020B0606020202030204" charset="0"/>
              <a:cs typeface="Arial Narrow" panose="020B0606020202030204" charset="0"/>
            </a:endParaRPr>
          </a:p>
          <a:p>
            <a:pPr marL="914400" lvl="2" indent="457200"/>
            <a:r>
              <a:rPr lang="en-IN" altLang="en-US" sz="2000">
                <a:latin typeface="Arial Narrow" panose="020B0606020202030204" charset="0"/>
                <a:cs typeface="Arial Narrow" panose="020B0606020202030204" charset="0"/>
              </a:rPr>
              <a:t>  Srushti Konnuri  (BT22CSD059)</a:t>
            </a:r>
            <a:endParaRPr lang="en-IN" altLang="en-US" sz="2000">
              <a:latin typeface="Arial Narrow" panose="020B0606020202030204" charset="0"/>
              <a:cs typeface="Arial Narrow" panose="020B0606020202030204" charset="0"/>
            </a:endParaRPr>
          </a:p>
          <a:p>
            <a:pPr marL="914400" lvl="2" indent="457200"/>
            <a:r>
              <a:rPr lang="en-IN" altLang="en-US" sz="2000">
                <a:latin typeface="Arial Narrow" panose="020B0606020202030204" charset="0"/>
                <a:cs typeface="Arial Narrow" panose="020B0606020202030204" charset="0"/>
              </a:rPr>
              <a:t>  Kirtiraj Banai (BT22CSD006)</a:t>
            </a:r>
            <a:endParaRPr lang="en-IN" altLang="en-US" sz="2000">
              <a:latin typeface="Arial Narrow" panose="020B0606020202030204" charset="0"/>
              <a:cs typeface="Arial Narrow" panose="020B0606020202030204" charset="0"/>
            </a:endParaRPr>
          </a:p>
          <a:p>
            <a:pPr marL="914400" lvl="2" indent="457200"/>
            <a:r>
              <a:rPr lang="en-IN" altLang="en-US" sz="2000">
                <a:latin typeface="Arial Narrow" panose="020B0606020202030204" charset="0"/>
                <a:cs typeface="Arial Narrow" panose="020B0606020202030204" charset="0"/>
              </a:rPr>
              <a:t>  Aryan Chandolia (BT22CSD015)</a:t>
            </a:r>
            <a:endParaRPr lang="en-IN" altLang="en-US" sz="2000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36270" y="4845050"/>
            <a:ext cx="3129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Guided by: </a:t>
            </a:r>
            <a:endParaRPr lang="en-IN" altLang="en-US"/>
          </a:p>
          <a:p>
            <a:pPr marL="457200" lvl="1" indent="457200"/>
            <a:r>
              <a:rPr lang="en-IN" altLang="en-US"/>
              <a:t>Madhavi Netke</a:t>
            </a:r>
            <a:endParaRPr lang="en-IN" altLang="en-US"/>
          </a:p>
          <a:p>
            <a:pPr indent="457200"/>
            <a:endParaRPr lang="en-I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163830"/>
            <a:ext cx="11673840" cy="6530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" y="99060"/>
            <a:ext cx="5654040" cy="675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485" y="99060"/>
            <a:ext cx="5920740" cy="33223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1400"/>
          </a:xfrm>
        </p:spPr>
        <p:txBody>
          <a:bodyPr>
            <a:normAutofit/>
          </a:bodyPr>
          <a:p>
            <a:pPr algn="ctr"/>
            <a:r>
              <a:rPr lang="en-IN" altLang="en-US" u="sng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Algorithm Explanation - Minimax Algorithm</a:t>
            </a:r>
            <a:endParaRPr lang="en-IN" altLang="en-US" u="sng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03200" y="1133475"/>
            <a:ext cx="7254875" cy="5520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1600"/>
              <a:t>The Minimax algorithm is a decision-making algorithm used in two-player games.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1600"/>
              <a:t>Objective: To minimize potential loss in the worst-case scenario.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1600"/>
              <a:t>Maximizing Player: The AI (Player O) aims to maximize the number of its pieces on the board.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1600"/>
              <a:t>Minimizing Player: The human player (Player X) seeks to minimize the AI's score.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1600"/>
              <a:t>Algorithm: It evaluates the board by recursively considering all possible moves and selecting the optimal one.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1600"/>
              <a:t>Evaluation Function: The board's score is calculated by counting the number of pieces for each player.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1600"/>
              <a:t>A positive score favors Player O (AI).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1600"/>
              <a:t>A negative score favors Player X (human).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1600"/>
              <a:t>The algorithm simulates moves recursively, choosing the one that minimizes the opponent’s advantage or maximizes the AI’s benefit.</a:t>
            </a:r>
            <a:endParaRPr lang="en-US" altLang="en-US" sz="160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61555" y="1691005"/>
            <a:ext cx="47625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US" u="sng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Algorithm Explanation - Alpha-Beta Pruning</a:t>
            </a:r>
            <a:endParaRPr lang="en-US" u="sng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" y="1825625"/>
            <a:ext cx="5554980" cy="4351655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Alpha-Beta Pruning is an optimization for the Minimax algorithm.</a:t>
            </a: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Alpha: The best value that the maximizer can guarantee.</a:t>
            </a: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Beta: The best value that the minimizer can guarantee.</a:t>
            </a: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Function: Alpha-Beta Pruning skips branches in the decision tree that cannot influence the final decision, reducing the number of nodes evaluated and thus speeding up computation.</a:t>
            </a: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Impact: It ensures that the algorithm only explores branches that could affect the outcome, improving efficiency while maintaining the same decision result as the standard Minimax algorithm.</a:t>
            </a:r>
            <a:endParaRPr lang="en-US" altLang="en-US" sz="16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3330" y="1762125"/>
            <a:ext cx="5130165" cy="4349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29220" y="-635"/>
            <a:ext cx="4463415" cy="68592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05435" y="0"/>
            <a:ext cx="70199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000" u="sng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Conclusion</a:t>
            </a:r>
            <a:r>
              <a:rPr lang="en-I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endParaRPr lang="en-IN" altLang="en-US" sz="4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33070" y="1191895"/>
            <a:ext cx="6805930" cy="4970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v"/>
            </a:pPr>
            <a:r>
              <a:rPr lang="en-US" sz="2400"/>
              <a:t>The Othello game demonstrates the application of the Minimax algorithm for two-player strategy games.</a:t>
            </a:r>
            <a:endParaRPr lang="en-US" sz="2400"/>
          </a:p>
          <a:p>
            <a:pPr marL="800100" lvl="1" indent="-342900">
              <a:buFont typeface="Wingdings" panose="05000000000000000000" charset="0"/>
              <a:buChar char="v"/>
            </a:pPr>
            <a:endParaRPr lang="en-US" sz="2400"/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2400"/>
              <a:t>The AI plays optimally using Alpha-Beta Pruning to improve performance.</a:t>
            </a:r>
            <a:endParaRPr lang="en-US" sz="2400"/>
          </a:p>
          <a:p>
            <a:pPr marL="342900" indent="-342900">
              <a:buFont typeface="Wingdings" panose="05000000000000000000" charset="0"/>
              <a:buChar char="v"/>
            </a:pPr>
            <a:endParaRPr lang="en-US" sz="2400"/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2400" u="sng"/>
              <a:t>Future Work</a:t>
            </a:r>
            <a:r>
              <a:rPr lang="en-US" sz="2400"/>
              <a:t>:</a:t>
            </a:r>
            <a:endParaRPr lang="en-US" sz="2400"/>
          </a:p>
          <a:p>
            <a:pPr marL="800100" lvl="1" indent="-342900">
              <a:buFont typeface="Wingdings" panose="05000000000000000000" charset="0"/>
              <a:buChar char="v"/>
            </a:pPr>
            <a:r>
              <a:rPr lang="en-US" sz="2400"/>
              <a:t>Implement more advanced evaluation functions for a stronger AI.</a:t>
            </a:r>
            <a:endParaRPr lang="en-US" sz="2400"/>
          </a:p>
          <a:p>
            <a:pPr marL="800100" lvl="1" indent="-342900">
              <a:buFont typeface="Wingdings" panose="05000000000000000000" charset="0"/>
              <a:buChar char="v"/>
            </a:pPr>
            <a:r>
              <a:rPr lang="en-US" sz="2400"/>
              <a:t>Enhance the game with a graphical user interface (GUI) for better user interaction.</a:t>
            </a:r>
            <a:endParaRPr 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thank-you-sig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67805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30784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85995" y="458470"/>
            <a:ext cx="6901180" cy="127571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>
              <a:lnSpc>
                <a:spcPts val="7700"/>
              </a:lnSpc>
              <a:buNone/>
            </a:pPr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charset="0"/>
                <a:ea typeface="Unbounded Bold" pitchFamily="34" charset="-122"/>
                <a:cs typeface="Agency FB" panose="020B0503020202020204" charset="0"/>
              </a:rPr>
              <a:t>Othello (Reversi) - </a:t>
            </a:r>
            <a:r>
              <a:rPr lang="en-IN" alt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charset="0"/>
                <a:ea typeface="Unbounded Bold" pitchFamily="34" charset="-122"/>
                <a:cs typeface="Agency FB" panose="020B0503020202020204" charset="0"/>
              </a:rPr>
              <a:t>8</a:t>
            </a:r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charset="0"/>
                <a:ea typeface="Unbounded Bold" pitchFamily="34" charset="-122"/>
                <a:cs typeface="Agency FB" panose="020B0503020202020204" charset="0"/>
              </a:rPr>
              <a:t>x</a:t>
            </a:r>
            <a:r>
              <a:rPr lang="en-IN" alt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charset="0"/>
                <a:ea typeface="Unbounded Bold" pitchFamily="34" charset="-122"/>
                <a:cs typeface="Agency FB" panose="020B0503020202020204" charset="0"/>
              </a:rPr>
              <a:t>8</a:t>
            </a:r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charset="0"/>
                <a:ea typeface="Unbounded Bold" pitchFamily="34" charset="-122"/>
                <a:cs typeface="Agency FB" panose="020B0503020202020204" charset="0"/>
              </a:rPr>
              <a:t> Board Game</a:t>
            </a:r>
            <a:endParaRPr 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charset="0"/>
              <a:ea typeface="Unbounded Bold" pitchFamily="34" charset="-122"/>
              <a:cs typeface="Agency FB" panose="020B050302020202020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4581525" y="2113915"/>
            <a:ext cx="7309485" cy="403288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285750" indent="-28575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000" dirty="0"/>
              <a:t>Othello (also known as Reversi) is a strategy board game for two players.</a:t>
            </a:r>
            <a:endParaRPr lang="en-US" sz="2000" dirty="0"/>
          </a:p>
          <a:p>
            <a:pPr marL="285750" indent="-285750">
              <a:lnSpc>
                <a:spcPts val="2850"/>
              </a:lnSpc>
              <a:buFont typeface="Wingdings" panose="05000000000000000000" charset="0"/>
              <a:buChar char="v"/>
            </a:pPr>
            <a:endParaRPr lang="en-US" sz="2000" dirty="0"/>
          </a:p>
          <a:p>
            <a:pPr marL="285750" indent="-28575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000" dirty="0"/>
              <a:t>Players take turns placing pieces on a </a:t>
            </a:r>
            <a:r>
              <a:rPr lang="en-IN" altLang="en-US" sz="2000" dirty="0"/>
              <a:t>8</a:t>
            </a:r>
            <a:r>
              <a:rPr lang="en-US" sz="2000" dirty="0"/>
              <a:t>x</a:t>
            </a:r>
            <a:r>
              <a:rPr lang="en-IN" altLang="en-US" sz="2000" dirty="0"/>
              <a:t>8</a:t>
            </a:r>
            <a:r>
              <a:rPr lang="en-US" sz="2000" dirty="0"/>
              <a:t> grid, with the goal of flipping the opponent's pieces by surrounding them.</a:t>
            </a:r>
            <a:endParaRPr lang="en-US" sz="2000" dirty="0"/>
          </a:p>
          <a:p>
            <a:pPr marL="285750" indent="-285750">
              <a:lnSpc>
                <a:spcPts val="2850"/>
              </a:lnSpc>
              <a:buFont typeface="Wingdings" panose="05000000000000000000" charset="0"/>
              <a:buChar char="v"/>
            </a:pPr>
            <a:endParaRPr lang="en-US" sz="2000" dirty="0"/>
          </a:p>
          <a:p>
            <a:pPr marL="285750" indent="-28575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000" dirty="0"/>
              <a:t>The game ends when the board is full or no player can make a valid move.</a:t>
            </a:r>
            <a:endParaRPr lang="en-US" sz="2000" dirty="0"/>
          </a:p>
          <a:p>
            <a:pPr marL="285750" indent="-285750">
              <a:lnSpc>
                <a:spcPts val="2850"/>
              </a:lnSpc>
              <a:buFont typeface="Wingdings" panose="05000000000000000000" charset="0"/>
              <a:buChar char="v"/>
            </a:pPr>
            <a:endParaRPr lang="en-US" sz="2000" dirty="0"/>
          </a:p>
          <a:p>
            <a:pPr marL="285750" indent="-285750">
              <a:lnSpc>
                <a:spcPts val="2850"/>
              </a:lnSpc>
              <a:buFont typeface="Wingdings" panose="05000000000000000000" charset="0"/>
              <a:buChar char="v"/>
            </a:pPr>
            <a:r>
              <a:rPr lang="en-US" sz="2000" dirty="0"/>
              <a:t>This implementation includes AI using the Minimax algorithm to play against the human player.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4634230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85170" y="2741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IN" altLang="en-US" sz="445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to play and Rules</a:t>
            </a:r>
            <a:endParaRPr lang="en-IN" altLang="en-US" sz="445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84420" y="1363980"/>
            <a:ext cx="7171690" cy="50266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v"/>
            </a:pPr>
            <a:r>
              <a:rPr lang="en-US" sz="1900"/>
              <a:t>Objective: The goal is to have more of your pieces on the board at the end of the game than your opponent.</a:t>
            </a: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900"/>
              <a:t>Players: One human player (Player X) and one AI opponent (Player O).</a:t>
            </a: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900"/>
              <a:t>Turns: Players take turns placing their pieces.</a:t>
            </a: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900"/>
              <a:t>The human player controls Player X.</a:t>
            </a: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900"/>
              <a:t>The AI plays as Player O.</a:t>
            </a: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900"/>
              <a:t>Valid Moves: A move is valid if a player's piece can "flip" one or more of the opponent's pieces by sandwiching them between their own pieces in a horizontal, vertical, or diagonal line.</a:t>
            </a: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endParaRPr lang="en-US" sz="1900"/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1900"/>
              <a:t>Game End: The game ends when there are no valid moves for either player.</a:t>
            </a:r>
            <a:endParaRPr lang="en-US"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93040" y="1118870"/>
            <a:ext cx="6934835" cy="5352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v"/>
            </a:pPr>
            <a:endParaRPr 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000"/>
              <a:t>Starting Board: The game starts with 4 pieces placed in the center of the board.</a:t>
            </a:r>
            <a:endParaRPr 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000"/>
              <a:t>Player (human) controls the black pieces.</a:t>
            </a:r>
            <a:endParaRPr 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000"/>
              <a:t>Player (AI) controls the white pieces.</a:t>
            </a:r>
            <a:endParaRPr 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000"/>
              <a:t>Turn-Based:</a:t>
            </a:r>
            <a:endParaRPr lang="en-US" sz="2000"/>
          </a:p>
          <a:p>
            <a:pPr marL="742950" lvl="1" indent="-285750">
              <a:buFont typeface="Wingdings" panose="05000000000000000000" charset="0"/>
              <a:buChar char="v"/>
            </a:pPr>
            <a:r>
              <a:rPr lang="en-US" sz="2000"/>
              <a:t>The game alternates between the human player and the AI.</a:t>
            </a:r>
            <a:endParaRPr lang="en-US" sz="2000"/>
          </a:p>
          <a:p>
            <a:pPr marL="742950" lvl="1" indent="-285750">
              <a:buFont typeface="Wingdings" panose="05000000000000000000" charset="0"/>
              <a:buChar char="v"/>
            </a:pPr>
            <a:r>
              <a:rPr lang="en-US" sz="2000"/>
              <a:t>The player selects a valid position on the board to place their piece.</a:t>
            </a:r>
            <a:endParaRPr lang="en-US" sz="2000"/>
          </a:p>
          <a:p>
            <a:pPr marL="742950" lvl="1" indent="-285750">
              <a:buFont typeface="Wingdings" panose="05000000000000000000" charset="0"/>
              <a:buChar char="v"/>
            </a:pPr>
            <a:r>
              <a:rPr lang="en-US" sz="2000"/>
              <a:t>The AI uses the Minimax algorithm to calculate the best possible move.</a:t>
            </a:r>
            <a:endParaRPr 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000"/>
              <a:t>Winning: The player with the most pieces on the board at the end of the game wins.</a:t>
            </a:r>
            <a:endParaRPr lang="en-US" sz="2000"/>
          </a:p>
        </p:txBody>
      </p:sp>
      <p:pic>
        <p:nvPicPr>
          <p:cNvPr id="5" name="Image 0" descr="preencoded.p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1270" y="0"/>
            <a:ext cx="4570730" cy="68573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50825" y="325120"/>
            <a:ext cx="6876415" cy="793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4400" u="sng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How Our Game is Played</a:t>
            </a:r>
            <a:endParaRPr lang="en-US" u="sng"/>
          </a:p>
          <a:p>
            <a:endParaRPr lang="en-US"/>
          </a:p>
          <a:p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20345" y="2423795"/>
            <a:ext cx="5770880" cy="18332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None/>
            </a:pPr>
            <a:r>
              <a:rPr lang="en-IN" altLang="en-US" sz="3600">
                <a:sym typeface="+mn-ea"/>
              </a:rPr>
              <a:t>-&gt; </a:t>
            </a:r>
            <a:r>
              <a:rPr lang="en-US" sz="3600">
                <a:sym typeface="+mn-ea"/>
              </a:rPr>
              <a:t>The game starts with an empty </a:t>
            </a:r>
            <a:r>
              <a:rPr lang="en-IN" altLang="en-US" sz="3600">
                <a:sym typeface="+mn-ea"/>
              </a:rPr>
              <a:t>8</a:t>
            </a:r>
            <a:r>
              <a:rPr lang="en-US" sz="3600">
                <a:sym typeface="+mn-ea"/>
              </a:rPr>
              <a:t>x</a:t>
            </a:r>
            <a:r>
              <a:rPr lang="en-IN" altLang="en-US" sz="3600">
                <a:sym typeface="+mn-ea"/>
              </a:rPr>
              <a:t>8</a:t>
            </a:r>
            <a:r>
              <a:rPr lang="en-US" sz="3600">
                <a:sym typeface="+mn-ea"/>
              </a:rPr>
              <a:t> grid with 4 pieces in the center.</a:t>
            </a:r>
            <a:endParaRPr lang="en-US" sz="3600">
              <a:sym typeface="+mn-ea"/>
            </a:endParaRPr>
          </a:p>
          <a:p>
            <a:pPr indent="0">
              <a:buNone/>
            </a:pPr>
            <a:endParaRPr lang="en-US" sz="3600">
              <a:sym typeface="+mn-ea"/>
            </a:endParaRPr>
          </a:p>
        </p:txBody>
      </p:sp>
      <p:pic>
        <p:nvPicPr>
          <p:cNvPr id="3" name="Picture 2" descr="Screenshot 2024-11-12 2205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3805" y="1208405"/>
            <a:ext cx="5810250" cy="51676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0" y="0"/>
            <a:ext cx="12192000" cy="932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buNone/>
            </a:pPr>
            <a:r>
              <a:rPr lang="en-IN" altLang="en-US" sz="6000" u="sng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How to play </a:t>
            </a:r>
            <a:endParaRPr lang="en-IN" altLang="en-US" sz="6000" u="sng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2024-11-12 2213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43700" y="0"/>
            <a:ext cx="5448300" cy="65760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0" y="478790"/>
            <a:ext cx="6469380" cy="5899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sz="2400">
                <a:sym typeface="+mn-ea"/>
              </a:rPr>
              <a:t>The human player (</a:t>
            </a:r>
            <a:r>
              <a:rPr lang="en-IN" altLang="en-US" sz="2400">
                <a:sym typeface="+mn-ea"/>
              </a:rPr>
              <a:t>Black</a:t>
            </a:r>
            <a:r>
              <a:rPr lang="en-US" sz="2400">
                <a:sym typeface="+mn-ea"/>
              </a:rPr>
              <a:t>) is prompted to enter the row and column for their move.</a:t>
            </a:r>
            <a:endParaRPr lang="en-US" sz="2400"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2400"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>
                <a:sym typeface="+mn-ea"/>
              </a:rPr>
              <a:t>The AI (</a:t>
            </a:r>
            <a:r>
              <a:rPr lang="en-IN" altLang="en-US" sz="2400">
                <a:sym typeface="+mn-ea"/>
              </a:rPr>
              <a:t>White</a:t>
            </a:r>
            <a:r>
              <a:rPr lang="en-US" sz="2400">
                <a:sym typeface="+mn-ea"/>
              </a:rPr>
              <a:t>) uses the Minimax algorithm to select its move.</a:t>
            </a:r>
            <a:endParaRPr lang="en-US" sz="2400"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2400"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>
                <a:sym typeface="+mn-ea"/>
              </a:rPr>
              <a:t>The valid moves are checked, and if no valid move is available for either player, the game ends.</a:t>
            </a:r>
            <a:endParaRPr lang="en-US" sz="2400"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2400"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>
                <a:sym typeface="+mn-ea"/>
              </a:rPr>
              <a:t>After each move, the game checks if a player has any valid moves left.</a:t>
            </a:r>
            <a:endParaRPr lang="en-US" sz="2400"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2400"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2400">
                <a:sym typeface="+mn-ea"/>
              </a:rPr>
              <a:t>The board is updated after each move, and the current state is displayed.</a:t>
            </a:r>
            <a:endParaRPr lang="en-US" sz="240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2024-11-12 2222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79920" y="669925"/>
            <a:ext cx="5086985" cy="6129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979920" y="144145"/>
            <a:ext cx="5086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FINAL RESULT</a:t>
            </a:r>
            <a:endParaRPr lang="en-IN" altLang="en-US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60350" y="1651000"/>
            <a:ext cx="6421120" cy="2866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None/>
            </a:pPr>
            <a:r>
              <a:rPr lang="en-IN" altLang="en-US" sz="4000">
                <a:sym typeface="+mn-ea"/>
              </a:rPr>
              <a:t>-&gt; </a:t>
            </a:r>
            <a:r>
              <a:rPr lang="en-US" sz="4000">
                <a:sym typeface="+mn-ea"/>
              </a:rPr>
              <a:t>If both players run out of valid moves, the game ends and the winner is determined</a:t>
            </a:r>
            <a:r>
              <a:rPr lang="en-IN" altLang="en-US" sz="4000">
                <a:sym typeface="+mn-ea"/>
              </a:rPr>
              <a:t>.</a:t>
            </a:r>
            <a:endParaRPr lang="en-IN" altLang="en-US" sz="4000">
              <a:sym typeface="+mn-ea"/>
            </a:endParaRPr>
          </a:p>
          <a:p>
            <a:pPr indent="0">
              <a:buNone/>
            </a:pPr>
            <a:endParaRPr lang="en-IN" altLang="en-US" sz="400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" y="897255"/>
            <a:ext cx="11657330" cy="58731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157345" y="144145"/>
            <a:ext cx="4089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CODE</a:t>
            </a:r>
            <a:endParaRPr lang="en-IN" altLang="en-US" sz="32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203200"/>
            <a:ext cx="5650865" cy="6469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35" y="106680"/>
            <a:ext cx="5920740" cy="6644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3884</Words>
  <Application>WPS Presentation</Application>
  <PresentationFormat>Widescreen</PresentationFormat>
  <Paragraphs>120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SimSun</vt:lpstr>
      <vt:lpstr>Wingdings</vt:lpstr>
      <vt:lpstr>Agency FB</vt:lpstr>
      <vt:lpstr>Unbounded Bold</vt:lpstr>
      <vt:lpstr>Arial Narrow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Algorithm Explanation - Minimax Algorithm</vt:lpstr>
      <vt:lpstr>Algorithm Explanation - Alpha-Beta Pruning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Sohan Meshram</cp:lastModifiedBy>
  <cp:revision>9</cp:revision>
  <dcterms:created xsi:type="dcterms:W3CDTF">2024-11-07T22:39:00Z</dcterms:created>
  <dcterms:modified xsi:type="dcterms:W3CDTF">2024-11-13T09:35:58Z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D6A1BD3AAF824713BAFA9B244E4FF0CE_12</vt:lpwstr>
  </property>
  <property fmtid="{D5CDD505-2E9C-101B-9397-08002B2CF9AE}" pid="3" name="KSOProductBuildVer">
    <vt:lpwstr>1033-12.2.0.18911</vt:lpwstr>
  </property>
</Properties>
</file>